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76" r:id="rId2"/>
    <p:sldId id="256" r:id="rId3"/>
    <p:sldId id="273" r:id="rId4"/>
    <p:sldId id="274" r:id="rId5"/>
    <p:sldId id="262" r:id="rId6"/>
    <p:sldId id="294" r:id="rId7"/>
    <p:sldId id="296" r:id="rId8"/>
    <p:sldId id="297" r:id="rId9"/>
    <p:sldId id="295" r:id="rId10"/>
    <p:sldId id="264" r:id="rId11"/>
    <p:sldId id="280" r:id="rId12"/>
    <p:sldId id="300" r:id="rId13"/>
    <p:sldId id="301" r:id="rId14"/>
    <p:sldId id="292" r:id="rId15"/>
    <p:sldId id="298" r:id="rId16"/>
    <p:sldId id="302" r:id="rId17"/>
    <p:sldId id="268" r:id="rId18"/>
    <p:sldId id="27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B715"/>
    <a:srgbClr val="17B099"/>
    <a:srgbClr val="ED8903"/>
    <a:srgbClr val="C5770F"/>
    <a:srgbClr val="C5427C"/>
    <a:srgbClr val="FFCD20"/>
    <a:srgbClr val="F8C3CB"/>
    <a:srgbClr val="E0AFB4"/>
    <a:srgbClr val="CDA1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020"/>
    <p:restoredTop sz="94563"/>
  </p:normalViewPr>
  <p:slideViewPr>
    <p:cSldViewPr snapToGrid="0" snapToObjects="1">
      <p:cViewPr varScale="1">
        <p:scale>
          <a:sx n="79" d="100"/>
          <a:sy n="79" d="100"/>
        </p:scale>
        <p:origin x="224" y="4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28.942"/>
    </inkml:context>
    <inkml:brush xml:id="br0">
      <inkml:brushProperty name="width" value="0.1" units="cm"/>
      <inkml:brushProperty name="height" value="0.6" units="cm"/>
      <inkml:brushProperty name="color" value="#E71224"/>
      <inkml:brushProperty name="inkEffects" value="pencil"/>
    </inkml:brush>
  </inkml:definitions>
  <inkml:trace contextRef="#ctx0" brushRef="#br0">1 1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35.19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6:59.01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21.6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44.4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328D9-9CBC-4940-8C3C-06C5CDAB5C47}" type="datetimeFigureOut">
              <a:rPr lang="en-US" smtClean="0"/>
              <a:t>9/29/20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CCB37-9F5F-6449-839A-E1F170434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3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881D-95BB-5845-8F3F-1A8289CBD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E51B83-5A28-9747-806A-D3C6AED5B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31DDC-D707-B04B-80F8-1BD690AA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4FF71-6DF6-854A-994C-A16368CF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668D-0A66-834F-81B4-516F75496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44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817DC-74A2-FB47-BC1B-0B1A4316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434CA-FFEB-1541-8E2E-681AF07D8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7FEE1-D8DD-E146-B044-E21301BE6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BA8F8-C299-A143-A9CA-1604A1D0C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6BBDB-6F95-934E-9989-0763FC2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79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0278C9-9559-AC4E-8FDC-73927A08C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C9861-FB06-8B48-8564-4D99FE11F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65C86-36CE-C646-ACBF-26F05CCA1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A7570-AD95-7540-A799-03A108CF6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67742-72F6-7C4D-B243-8A6C6310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4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DB787-51A0-3742-B59C-E33898863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9EB1A-4E21-0945-A641-7993968F1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CFA95-A0AA-D140-A692-924EF5FB7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D68D-2F60-8E45-84EA-43E4B7D2C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41729-7B22-E64A-BAED-702352CC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04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FB13D-D182-DE42-B4A6-D3802FC00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061C6-D487-654A-A5D3-FF32EE836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8A5D6-61FE-7E44-8179-F56A7BD3B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BE08D-510C-2549-BCC1-1FC7F55B5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C8025-5989-1545-AA92-F27C70E6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79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22775-15A8-E948-87FC-F33F94210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68323-1C9B-DA46-BE52-D3D49D10F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B3451-508F-D643-ACF0-3E7A70567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6E149-8926-3C4D-BFA2-2978A618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2D7AE-5282-DC4B-B005-739E0CFE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E58A3-2077-5B43-BEFD-84A6F068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0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10798-F9C9-384E-B454-55D58977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FEAB6-8118-5A4A-850F-DB71D40EF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A7A0D-86A3-DA4E-A586-9BD396B64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484724-2CB3-9F46-BD61-AB338C240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321F2D-4523-8945-BAB1-F5058B078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B39594-CF41-7541-9589-2ED4CEDBB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77B576-57B9-9C46-B1C0-1D32B0E76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22C7E-9488-8142-B9DA-85BDC521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36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5DE74-A027-1049-8F61-5B10CD38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BA53C5-8259-1A44-8AC5-CA8066146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151502-6E07-7848-AD2F-529E378E1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ACBBB-3B9F-3A45-9A7A-8001C532B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578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15265-6956-8C45-B576-0210B618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2412E3-2D76-9B41-8BE1-9D191A352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9A40B-F0EE-324D-8C26-7C98293E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71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97E6C-6598-BE44-A579-C3D309D46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2A54F-403D-0D4D-8FFF-4FDD00EA2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CD239-C63D-F14C-A241-AAE9000B0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16148-A3D5-CB42-ACE5-78BEEE9D6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0B304-9124-1F4F-9FC3-D89683407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B9DA6-2413-1C49-A200-71EC6B84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86E0B-C7B3-2F42-8708-9CA852C0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C3241B-B13B-AC42-A8B5-2B9B69180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AFD6D-D1E4-8B46-887E-A231DC5B1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B7EEF-0E09-4D4E-9FDB-67275397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3C77C-24B4-AC4B-B2B9-28F7B308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3B7D3-A0DA-8A41-A4D2-AEDCCFF20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10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F87DF5-5D1A-0549-B6EE-49088167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55CE1-A180-3245-936C-C122BAA14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3D275-768E-6948-9890-EAA80D0C6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1DCAA-DEB1-B64B-B92B-50E72A6E8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8542B-E702-BE49-B9CC-7F05C71DC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389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5.pn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-3JaqW8Dqo?feature=oembed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vYjhyFMCHg?feature=oembed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hyperlink" Target="http://resources.hwb.wales.gov.uk/VTC/2017/dawnsio-gwerin-english/index.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JPEG"/><Relationship Id="rId7" Type="http://schemas.openxmlformats.org/officeDocument/2006/relationships/customXml" Target="../ink/ink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customXml" Target="../ink/ink6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customXml" Target="../ink/ink5.xml"/><Relationship Id="rId3" Type="http://schemas.openxmlformats.org/officeDocument/2006/relationships/image" Target="../media/image8.jpg"/><Relationship Id="rId7" Type="http://schemas.openxmlformats.org/officeDocument/2006/relationships/customXml" Target="../ink/ink2.xml"/><Relationship Id="rId12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12.png"/><Relationship Id="rId4" Type="http://schemas.openxmlformats.org/officeDocument/2006/relationships/image" Target="../media/image9.jpg"/><Relationship Id="rId9" Type="http://schemas.openxmlformats.org/officeDocument/2006/relationships/customXml" Target="../ink/ink3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5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A1FEF64-B41C-A244-82F7-7749BA85DEAF}"/>
              </a:ext>
            </a:extLst>
          </p:cNvPr>
          <p:cNvSpPr/>
          <p:nvPr/>
        </p:nvSpPr>
        <p:spPr>
          <a:xfrm>
            <a:off x="1745115" y="3155745"/>
            <a:ext cx="88140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Day 10    LOOKING AFTER OUR COUNTRY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6756DB-79F5-C24C-8919-3E22D84D42FB}"/>
              </a:ext>
            </a:extLst>
          </p:cNvPr>
          <p:cNvSpPr/>
          <p:nvPr/>
        </p:nvSpPr>
        <p:spPr>
          <a:xfrm>
            <a:off x="603849" y="1978707"/>
            <a:ext cx="1138686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MAKE GOOD THINGS</a:t>
            </a:r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HAPPEN</a:t>
            </a:r>
            <a:endParaRPr lang="en-US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50D74E20-34E1-E641-9FD0-D6E87B4B7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670" y="5394017"/>
            <a:ext cx="2107743" cy="83076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37B949-46C7-4A40-A14B-AFCDF406D2C4}"/>
              </a:ext>
            </a:extLst>
          </p:cNvPr>
          <p:cNvSpPr txBox="1"/>
          <p:nvPr/>
        </p:nvSpPr>
        <p:spPr>
          <a:xfrm>
            <a:off x="4745371" y="6171633"/>
            <a:ext cx="2813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Materials free for classroom use</a:t>
            </a:r>
          </a:p>
        </p:txBody>
      </p:sp>
    </p:spTree>
    <p:extLst>
      <p:ext uri="{BB962C8B-B14F-4D97-AF65-F5344CB8AC3E}">
        <p14:creationId xmlns:p14="http://schemas.microsoft.com/office/powerpoint/2010/main" val="84302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moke, outdoor, flying, air&#10;&#10;Description automatically generated">
            <a:extLst>
              <a:ext uri="{FF2B5EF4-FFF2-40B4-BE49-F238E27FC236}">
                <a16:creationId xmlns:a16="http://schemas.microsoft.com/office/drawing/2014/main" id="{CFA49771-93A1-B942-9C79-67FD3BF824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6" r="127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19C8797-2F81-FC45-A5CE-8361D45EDCFE}"/>
              </a:ext>
            </a:extLst>
          </p:cNvPr>
          <p:cNvSpPr/>
          <p:nvPr/>
        </p:nvSpPr>
        <p:spPr>
          <a:xfrm>
            <a:off x="8208638" y="1980571"/>
            <a:ext cx="3983362" cy="30931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Send Rays </a:t>
            </a:r>
          </a:p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of Heartle </a:t>
            </a:r>
          </a:p>
          <a:p>
            <a:pPr algn="ctr">
              <a:spcAft>
                <a:spcPts val="600"/>
              </a:spcAft>
            </a:pP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</a:t>
            </a: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o 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the people</a:t>
            </a:r>
          </a:p>
          <a:p>
            <a:pPr algn="ctr">
              <a:spcAft>
                <a:spcPts val="600"/>
              </a:spcAft>
            </a:pP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taking care of our country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3FA57B-6A63-E143-B0BE-4DE788509F1D}"/>
              </a:ext>
            </a:extLst>
          </p:cNvPr>
          <p:cNvSpPr/>
          <p:nvPr/>
        </p:nvSpPr>
        <p:spPr>
          <a:xfrm>
            <a:off x="318158" y="4236912"/>
            <a:ext cx="17964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Press to play</a:t>
            </a:r>
          </a:p>
        </p:txBody>
      </p:sp>
      <p:pic>
        <p:nvPicPr>
          <p:cNvPr id="2" name="heartle for taking care of our country .mp3" descr="heartle for taking care of our country .mp3">
            <a:hlinkClick r:id="" action="ppaction://media"/>
            <a:extLst>
              <a:ext uri="{FF2B5EF4-FFF2-40B4-BE49-F238E27FC236}">
                <a16:creationId xmlns:a16="http://schemas.microsoft.com/office/drawing/2014/main" id="{3790A2D5-A2A8-9040-BFAF-158E458B47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8158" y="2333406"/>
            <a:ext cx="1903506" cy="19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9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8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Girl’s letter prompts presidential visit">
            <a:hlinkClick r:id="" action="ppaction://media"/>
            <a:extLst>
              <a:ext uri="{FF2B5EF4-FFF2-40B4-BE49-F238E27FC236}">
                <a16:creationId xmlns:a16="http://schemas.microsoft.com/office/drawing/2014/main" id="{40F89054-DFE5-0049-B195-26156E3BB56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45297" y="-3"/>
            <a:ext cx="9702801" cy="5457825"/>
          </a:xfrm>
          <a:prstGeom prst="rect">
            <a:avLst/>
          </a:prstGeom>
        </p:spPr>
      </p:pic>
      <p:sp>
        <p:nvSpPr>
          <p:cNvPr id="5" name="Pentagon 4">
            <a:extLst>
              <a:ext uri="{FF2B5EF4-FFF2-40B4-BE49-F238E27FC236}">
                <a16:creationId xmlns:a16="http://schemas.microsoft.com/office/drawing/2014/main" id="{D50C8370-5163-144E-BFE6-D24DB5B4984A}"/>
              </a:ext>
            </a:extLst>
          </p:cNvPr>
          <p:cNvSpPr/>
          <p:nvPr/>
        </p:nvSpPr>
        <p:spPr>
          <a:xfrm>
            <a:off x="0" y="-1"/>
            <a:ext cx="2489199" cy="5457825"/>
          </a:xfrm>
          <a:prstGeom prst="homePlate">
            <a:avLst>
              <a:gd name="adj" fmla="val 1558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C5B7AD-472E-D444-A15E-4A6FEEB43C3B}"/>
              </a:ext>
            </a:extLst>
          </p:cNvPr>
          <p:cNvSpPr txBox="1"/>
          <p:nvPr/>
        </p:nvSpPr>
        <p:spPr>
          <a:xfrm>
            <a:off x="-139701" y="1025016"/>
            <a:ext cx="2628900" cy="340778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 year old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American</a:t>
            </a:r>
            <a:endParaRPr lang="en-US" sz="3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Writes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to h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er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President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TO HELP HER CITY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84E452-CE84-DD4F-805A-61584CE5B11C}"/>
              </a:ext>
            </a:extLst>
          </p:cNvPr>
          <p:cNvSpPr txBox="1"/>
          <p:nvPr/>
        </p:nvSpPr>
        <p:spPr>
          <a:xfrm>
            <a:off x="2545297" y="5887911"/>
            <a:ext cx="7101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Film clip - click and wait to load. </a:t>
            </a:r>
          </a:p>
          <a:p>
            <a:r>
              <a:rPr lang="en-US" sz="2000" dirty="0"/>
              <a:t>Make sure you have enabled live content below menu bar.</a:t>
            </a:r>
          </a:p>
        </p:txBody>
      </p:sp>
    </p:spTree>
    <p:extLst>
      <p:ext uri="{BB962C8B-B14F-4D97-AF65-F5344CB8AC3E}">
        <p14:creationId xmlns:p14="http://schemas.microsoft.com/office/powerpoint/2010/main" val="397750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6C8B76-CC70-C642-878C-1642BFD1A0F9}"/>
              </a:ext>
            </a:extLst>
          </p:cNvPr>
          <p:cNvSpPr/>
          <p:nvPr/>
        </p:nvSpPr>
        <p:spPr>
          <a:xfrm>
            <a:off x="767824" y="430887"/>
            <a:ext cx="10439164" cy="923330"/>
          </a:xfrm>
          <a:prstGeom prst="rect">
            <a:avLst/>
          </a:prstGeom>
          <a:solidFill>
            <a:srgbClr val="BEB715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what can we do </a:t>
            </a:r>
            <a:r>
              <a:rPr lang="en-GB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to help the world?</a:t>
            </a:r>
            <a:endParaRPr lang="en-GB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5664EB-7F33-1C43-BADF-D77EDDBF1E8D}"/>
              </a:ext>
            </a:extLst>
          </p:cNvPr>
          <p:cNvSpPr txBox="1"/>
          <p:nvPr/>
        </p:nvSpPr>
        <p:spPr>
          <a:xfrm>
            <a:off x="767824" y="1657077"/>
            <a:ext cx="6766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Make a paper </a:t>
            </a:r>
            <a:r>
              <a:rPr lang="en-US" sz="2800" dirty="0" err="1"/>
              <a:t>mache</a:t>
            </a:r>
            <a:r>
              <a:rPr lang="en-US" sz="2800" dirty="0"/>
              <a:t> world bowl</a:t>
            </a:r>
          </a:p>
          <a:p>
            <a:endParaRPr lang="en-US" sz="1400" dirty="0"/>
          </a:p>
          <a:p>
            <a:r>
              <a:rPr lang="en-US" sz="2800" dirty="0"/>
              <a:t>It will take a day or two to dry….</a:t>
            </a:r>
          </a:p>
          <a:p>
            <a:endParaRPr lang="en-US" dirty="0"/>
          </a:p>
          <a:p>
            <a:r>
              <a:rPr lang="en-US" sz="2800" dirty="0"/>
              <a:t>When its dry we will  do the next part of painting  it with oceans and countries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270D7A-4050-7B4C-A2DA-9AB4FFA08A5D}"/>
              </a:ext>
            </a:extLst>
          </p:cNvPr>
          <p:cNvSpPr txBox="1"/>
          <p:nvPr/>
        </p:nvSpPr>
        <p:spPr>
          <a:xfrm>
            <a:off x="7534384" y="1957159"/>
            <a:ext cx="3672604" cy="4016484"/>
          </a:xfrm>
          <a:prstGeom prst="rect">
            <a:avLst/>
          </a:prstGeom>
          <a:noFill/>
          <a:ln w="38100">
            <a:solidFill>
              <a:srgbClr val="BEB715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en-US" sz="1100" dirty="0">
              <a:solidFill>
                <a:srgbClr val="FFC000"/>
              </a:solidFill>
            </a:endParaRPr>
          </a:p>
          <a:p>
            <a:endParaRPr lang="en-US" sz="800" dirty="0">
              <a:solidFill>
                <a:srgbClr val="FFC000"/>
              </a:solidFill>
            </a:endParaRPr>
          </a:p>
          <a:p>
            <a:r>
              <a:rPr lang="en-US" sz="2800" dirty="0">
                <a:solidFill>
                  <a:srgbClr val="FFC000"/>
                </a:solidFill>
              </a:rPr>
              <a:t>While you are making the bowl think of some ideas to make the world a better place.</a:t>
            </a:r>
          </a:p>
          <a:p>
            <a:endParaRPr lang="en-US" dirty="0">
              <a:solidFill>
                <a:srgbClr val="FFC000"/>
              </a:solidFill>
            </a:endParaRPr>
          </a:p>
          <a:p>
            <a:r>
              <a:rPr lang="en-US" sz="2800" dirty="0">
                <a:solidFill>
                  <a:srgbClr val="FFC000"/>
                </a:solidFill>
              </a:rPr>
              <a:t>Ready to  put them in the world bowl when its finished</a:t>
            </a:r>
          </a:p>
          <a:p>
            <a:endParaRPr lang="en-US" sz="1200" dirty="0"/>
          </a:p>
          <a:p>
            <a:endParaRPr lang="en-US" sz="300" dirty="0"/>
          </a:p>
        </p:txBody>
      </p:sp>
      <p:pic>
        <p:nvPicPr>
          <p:cNvPr id="3" name="Picture 2" descr="A close up of a bowl&#10;&#10;Description automatically generated">
            <a:extLst>
              <a:ext uri="{FF2B5EF4-FFF2-40B4-BE49-F238E27FC236}">
                <a16:creationId xmlns:a16="http://schemas.microsoft.com/office/drawing/2014/main" id="{7492A4BF-A6DB-064A-9A45-3EC57BD9A6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05" t="18789" r="5781"/>
          <a:stretch/>
        </p:blipFill>
        <p:spPr>
          <a:xfrm>
            <a:off x="1925623" y="3965401"/>
            <a:ext cx="3926541" cy="260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64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How to Make Paper Mache Bowls">
            <a:hlinkClick r:id="" action="ppaction://media"/>
            <a:extLst>
              <a:ext uri="{FF2B5EF4-FFF2-40B4-BE49-F238E27FC236}">
                <a16:creationId xmlns:a16="http://schemas.microsoft.com/office/drawing/2014/main" id="{830CFA19-8905-FE45-8A01-8EB48AF3DB0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9424E1-4E2D-AE4D-B0CF-A5A2042A228C}"/>
              </a:ext>
            </a:extLst>
          </p:cNvPr>
          <p:cNvSpPr txBox="1"/>
          <p:nvPr/>
        </p:nvSpPr>
        <p:spPr>
          <a:xfrm>
            <a:off x="2818323" y="5796220"/>
            <a:ext cx="7101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Film clip - click and wait to load. </a:t>
            </a:r>
          </a:p>
          <a:p>
            <a:r>
              <a:rPr lang="en-US" sz="2000" dirty="0">
                <a:solidFill>
                  <a:schemeClr val="bg1"/>
                </a:solidFill>
              </a:rPr>
              <a:t>Make sure you have enabled live content below menu bar.</a:t>
            </a:r>
          </a:p>
        </p:txBody>
      </p:sp>
    </p:spTree>
    <p:extLst>
      <p:ext uri="{BB962C8B-B14F-4D97-AF65-F5344CB8AC3E}">
        <p14:creationId xmlns:p14="http://schemas.microsoft.com/office/powerpoint/2010/main" val="349574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5886CDB-EF1D-4440-AE67-064F824B38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14" t="26865" r="13720" b="14939"/>
          <a:stretch/>
        </p:blipFill>
        <p:spPr>
          <a:xfrm rot="539977">
            <a:off x="6965004" y="1468657"/>
            <a:ext cx="4914900" cy="544313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1380B6B-A1D8-DD4B-81DD-0E117FBADA36}"/>
              </a:ext>
            </a:extLst>
          </p:cNvPr>
          <p:cNvSpPr/>
          <p:nvPr/>
        </p:nvSpPr>
        <p:spPr>
          <a:xfrm>
            <a:off x="0" y="306872"/>
            <a:ext cx="12192000" cy="1107996"/>
          </a:xfrm>
          <a:prstGeom prst="rect">
            <a:avLst/>
          </a:prstGeom>
          <a:solidFill>
            <a:srgbClr val="00B0F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GOOD IDEAS </a:t>
            </a:r>
            <a:r>
              <a:rPr lang="en-GB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for our </a:t>
            </a:r>
            <a:r>
              <a:rPr lang="en-GB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COUNTRY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14315C-D4BF-644D-9A82-1F3FFE9A670C}"/>
              </a:ext>
            </a:extLst>
          </p:cNvPr>
          <p:cNvSpPr/>
          <p:nvPr/>
        </p:nvSpPr>
        <p:spPr>
          <a:xfrm>
            <a:off x="5987037" y="-1834158"/>
            <a:ext cx="6570354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7B099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 LOVE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F7248E-C314-3D40-81E9-860E7F9BD5FA}"/>
              </a:ext>
            </a:extLst>
          </p:cNvPr>
          <p:cNvSpPr txBox="1"/>
          <p:nvPr/>
        </p:nvSpPr>
        <p:spPr>
          <a:xfrm>
            <a:off x="508256" y="1933284"/>
            <a:ext cx="606127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Prime Ministers always want to make our country a wonderful place.  So they need us to give them good ideas.</a:t>
            </a:r>
          </a:p>
          <a:p>
            <a:endParaRPr lang="en-GB" sz="2800" dirty="0"/>
          </a:p>
          <a:p>
            <a:r>
              <a:rPr lang="en-GB" sz="2800" dirty="0"/>
              <a:t>Send a letter to the Prime Minister or First Minister of your county to thank them for taking care of us.  </a:t>
            </a:r>
          </a:p>
          <a:p>
            <a:endParaRPr lang="en-GB" sz="2800" dirty="0"/>
          </a:p>
          <a:p>
            <a:r>
              <a:rPr lang="en-GB" sz="2800" dirty="0"/>
              <a:t>Tell them what ideas you have</a:t>
            </a:r>
          </a:p>
          <a:p>
            <a:r>
              <a:rPr lang="en-GB" sz="2800" dirty="0"/>
              <a:t>to make our country even better.</a:t>
            </a:r>
          </a:p>
          <a:p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06340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61A6BAC3-E537-6243-B365-6B9DCAAC54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36" t="17693" r="24909" b="19507"/>
          <a:stretch/>
        </p:blipFill>
        <p:spPr>
          <a:xfrm rot="415638">
            <a:off x="4970261" y="1690814"/>
            <a:ext cx="3769380" cy="51609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2AC270-6707-E040-B843-E9E57C5AE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n-GB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Good ideas for WALES</a:t>
            </a:r>
            <a:endParaRPr lang="en-US" sz="6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292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1448467B-B0CC-D44D-8723-1D82A4ADA2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42" t="21569" r="21067" b="13334"/>
          <a:stretch/>
        </p:blipFill>
        <p:spPr>
          <a:xfrm rot="572655">
            <a:off x="4879501" y="1378300"/>
            <a:ext cx="4161308" cy="56621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2AC270-6707-E040-B843-E9E57C5AE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GB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Good ideas for Scotland</a:t>
            </a:r>
            <a:endParaRPr lang="en-US" sz="6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941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D62542-732D-4CAE-9057-93930CAF2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D44B13E-5D8C-4D46-917F-29A6AD815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8A7F024-7A50-4CAA-BEDC-C4DA439EC7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BF7C5E3-3522-4FD6-A927-C37F276810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3844540-ABDE-40C9-A24D-2D4725399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2428B88-297F-4FCC-A5C8-1C3E619EB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659ABF4-8881-44AC-852C-5D368A236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C46FA5D-5BC7-483D-B560-3A5BE70BE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DC248F3F-2678-4587-9DF3-B5AC0A2C9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937B686-2E5D-4E3A-8278-5201DFA52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0DD5A03-18FF-4798-9D6B-8AFB8E1EF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496A90F5-ED19-486E-B11C-7B9A52513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5AC1538B-C292-4B55-B8E6-145768F6B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BEEEAE9-588E-48D5-B54A-139ABAA84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3986173-39C2-40E4-AF9C-3D6816D47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969076E8-4EC7-4561-9747-016484167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D55027D-97FB-4C8A-AE16-B5F49EFA8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3C94C24-AE67-42F8-90B0-0A2F0A716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DD6D31FA-53DB-4DA2-A173-33B306419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990DF8D-3EB0-47CA-B5FE-C9C9058B1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A35CB93-4349-4B69-8CBA-B742CFF76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09241C-06C0-415B-9FD0-B55B9A3A9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58942" y="3893141"/>
            <a:ext cx="5648782" cy="1771275"/>
            <a:chOff x="3258942" y="3893141"/>
            <a:chExt cx="5648782" cy="1771275"/>
          </a:xfrm>
        </p:grpSpPr>
        <p:sp>
          <p:nvSpPr>
            <p:cNvPr id="36" name="Isosceles Triangle 39">
              <a:extLst>
                <a:ext uri="{FF2B5EF4-FFF2-40B4-BE49-F238E27FC236}">
                  <a16:creationId xmlns:a16="http://schemas.microsoft.com/office/drawing/2014/main" id="{8447B18C-79F2-49D5-8425-396A512DC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E1DCFE6-D442-4A73-9444-8588EDA992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58942" y="3893141"/>
              <a:ext cx="5648782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D0138F13-7095-1940-BE2A-7AEDC71EA0AC}"/>
              </a:ext>
            </a:extLst>
          </p:cNvPr>
          <p:cNvSpPr txBox="1"/>
          <p:nvPr/>
        </p:nvSpPr>
        <p:spPr>
          <a:xfrm>
            <a:off x="3341238" y="3980237"/>
            <a:ext cx="5495069" cy="7277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Click for kids folk dancing website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CDE035-FD90-854B-87BA-054B730A3234}"/>
              </a:ext>
            </a:extLst>
          </p:cNvPr>
          <p:cNvSpPr/>
          <p:nvPr/>
        </p:nvSpPr>
        <p:spPr>
          <a:xfrm>
            <a:off x="3412655" y="7764259"/>
            <a:ext cx="5495069" cy="522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5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http://resources.hwb.wales.gov.uk/VTC/2017/dawnsio-gwerin-english/index.html</a:t>
            </a: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FCFBB1B2-12A9-264B-AF3E-45D24253C9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46" r="7753"/>
          <a:stretch/>
        </p:blipFill>
        <p:spPr>
          <a:xfrm>
            <a:off x="3223152" y="1420363"/>
            <a:ext cx="5788025" cy="23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1630771" y="192582"/>
            <a:ext cx="8930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End of the day stretches</a:t>
            </a:r>
          </a:p>
        </p:txBody>
      </p:sp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4" r="30074" b="8610"/>
          <a:stretch/>
        </p:blipFill>
        <p:spPr>
          <a:xfrm>
            <a:off x="30518" y="1832969"/>
            <a:ext cx="2601414" cy="5029070"/>
          </a:xfrm>
          <a:prstGeom prst="rect">
            <a:avLst/>
          </a:prstGeom>
        </p:spPr>
      </p:pic>
      <p:pic>
        <p:nvPicPr>
          <p:cNvPr id="8" name="Picture 7" descr="A drawing of a person&#10;&#10;Description automatically generated">
            <a:extLst>
              <a:ext uri="{FF2B5EF4-FFF2-40B4-BE49-F238E27FC236}">
                <a16:creationId xmlns:a16="http://schemas.microsoft.com/office/drawing/2014/main" id="{DA85BF80-3395-4544-8E2E-A537074B5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00" t="20227" r="19128" b="13726"/>
          <a:stretch/>
        </p:blipFill>
        <p:spPr>
          <a:xfrm>
            <a:off x="3496235" y="1464387"/>
            <a:ext cx="5199529" cy="5383463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830599E-8465-BC49-8DC3-FE70B093E4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32" t="7360" r="13586" b="20960"/>
          <a:stretch/>
        </p:blipFill>
        <p:spPr>
          <a:xfrm>
            <a:off x="8370056" y="1365979"/>
            <a:ext cx="3857494" cy="547918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14:cNvPr>
              <p14:cNvContentPartPr/>
              <p14:nvPr/>
            </p14:nvContentPartPr>
            <p14:xfrm>
              <a:off x="9525913" y="3500861"/>
              <a:ext cx="581400" cy="907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08273" y="3482861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14:cNvPr>
              <p14:cNvContentPartPr/>
              <p14:nvPr/>
            </p14:nvContentPartPr>
            <p14:xfrm>
              <a:off x="11243113" y="3501941"/>
              <a:ext cx="590400" cy="10022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225473" y="3483941"/>
                <a:ext cx="626040" cy="1037880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3024728" y="1083508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96586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2934730" y="1576897"/>
            <a:ext cx="7530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Swing your arms open and hug yourself 5 times</a:t>
            </a:r>
          </a:p>
        </p:txBody>
      </p:sp>
      <p:pic>
        <p:nvPicPr>
          <p:cNvPr id="24" name="Picture 23" descr="A picture containing person, drawing, standing&#10;&#10;Description automatically generated">
            <a:extLst>
              <a:ext uri="{FF2B5EF4-FFF2-40B4-BE49-F238E27FC236}">
                <a16:creationId xmlns:a16="http://schemas.microsoft.com/office/drawing/2014/main" id="{E32E5A71-47E7-1143-B09D-29BB376B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8" t="18447" r="3453" b="34379"/>
          <a:stretch/>
        </p:blipFill>
        <p:spPr>
          <a:xfrm>
            <a:off x="3168645" y="2445502"/>
            <a:ext cx="6334071" cy="4403776"/>
          </a:xfrm>
          <a:prstGeom prst="rect">
            <a:avLst/>
          </a:prstGeom>
        </p:spPr>
      </p:pic>
      <p:pic>
        <p:nvPicPr>
          <p:cNvPr id="26" name="Picture 25" descr="A person with collar shirt&#10;&#10;Description automatically generated">
            <a:extLst>
              <a:ext uri="{FF2B5EF4-FFF2-40B4-BE49-F238E27FC236}">
                <a16:creationId xmlns:a16="http://schemas.microsoft.com/office/drawing/2014/main" id="{84799C65-698A-B84F-ACAC-BE1D6DCF48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76" t="14998" r="25758" b="7712"/>
          <a:stretch/>
        </p:blipFill>
        <p:spPr>
          <a:xfrm>
            <a:off x="9781953" y="2439070"/>
            <a:ext cx="2365158" cy="4410208"/>
          </a:xfrm>
          <a:prstGeom prst="rect">
            <a:avLst/>
          </a:prstGeom>
        </p:spPr>
      </p:pic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34" r="30074" b="8610"/>
          <a:stretch/>
        </p:blipFill>
        <p:spPr>
          <a:xfrm>
            <a:off x="2359" y="1453426"/>
            <a:ext cx="2698311" cy="540861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147723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A614404-060F-5345-AEB0-8250F9382E68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390E1-28F2-1940-83A8-4197B0563D08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18C26077-0BFD-5D4B-B680-B52ADA5673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00" t="20227" r="19128" b="13726"/>
          <a:stretch/>
        </p:blipFill>
        <p:spPr>
          <a:xfrm>
            <a:off x="0" y="1369319"/>
            <a:ext cx="5199529" cy="53834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4123765" y="1632147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Flap your arms like a bird 5 times</a:t>
            </a:r>
          </a:p>
        </p:txBody>
      </p:sp>
      <p:pic>
        <p:nvPicPr>
          <p:cNvPr id="15" name="Picture 14" descr="A picture containing drawing, person&#10;&#10;Description automatically generated">
            <a:extLst>
              <a:ext uri="{FF2B5EF4-FFF2-40B4-BE49-F238E27FC236}">
                <a16:creationId xmlns:a16="http://schemas.microsoft.com/office/drawing/2014/main" id="{A1CBBC00-1E29-344A-969C-ECDA69397D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0" t="16532" r="12353" b="12191"/>
          <a:stretch/>
        </p:blipFill>
        <p:spPr>
          <a:xfrm>
            <a:off x="5755343" y="2464561"/>
            <a:ext cx="6167716" cy="424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9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3947349" y="1642243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Roll your shoulders in a circle 5 times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A3D705-6490-EA4A-A3B9-2C2172ED9D61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F614C9-A041-5649-B5F3-BBE6290ECA71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8629CA-6B6F-E04A-AD7F-8FCABCE79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32" t="7360" r="13586" b="20960"/>
          <a:stretch/>
        </p:blipFill>
        <p:spPr>
          <a:xfrm>
            <a:off x="0" y="1273598"/>
            <a:ext cx="3857494" cy="5479184"/>
          </a:xfrm>
          <a:prstGeom prst="rect">
            <a:avLst/>
          </a:prstGeom>
        </p:spPr>
      </p:pic>
      <p:pic>
        <p:nvPicPr>
          <p:cNvPr id="14" name="Picture 13" descr="A close up of a womans face&#10;&#10;Description automatically generated">
            <a:extLst>
              <a:ext uri="{FF2B5EF4-FFF2-40B4-BE49-F238E27FC236}">
                <a16:creationId xmlns:a16="http://schemas.microsoft.com/office/drawing/2014/main" id="{3D10A32D-7211-524D-937C-B4FB0460A8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84" t="18571" r="15840" b="18571"/>
          <a:stretch/>
        </p:blipFill>
        <p:spPr>
          <a:xfrm>
            <a:off x="8334508" y="2441978"/>
            <a:ext cx="3460376" cy="4310804"/>
          </a:xfrm>
          <a:prstGeom prst="rect">
            <a:avLst/>
          </a:prstGeom>
        </p:spPr>
      </p:pic>
      <p:pic>
        <p:nvPicPr>
          <p:cNvPr id="16" name="Picture 15" descr="A drawing of a person&#10;&#10;Description automatically generated">
            <a:extLst>
              <a:ext uri="{FF2B5EF4-FFF2-40B4-BE49-F238E27FC236}">
                <a16:creationId xmlns:a16="http://schemas.microsoft.com/office/drawing/2014/main" id="{ADEA1BE7-7B8B-384C-BBA0-CA2EEB9C20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88" t="3922" r="14096" b="28112"/>
          <a:stretch/>
        </p:blipFill>
        <p:spPr>
          <a:xfrm>
            <a:off x="4831976" y="2648579"/>
            <a:ext cx="2528047" cy="39831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14:cNvPr>
              <p14:cNvContentPartPr/>
              <p14:nvPr/>
            </p14:nvContentPartPr>
            <p14:xfrm>
              <a:off x="648867" y="4407554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227" y="42999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14:cNvPr>
              <p14:cNvContentPartPr/>
              <p14:nvPr/>
            </p14:nvContentPartPr>
            <p14:xfrm>
              <a:off x="939387" y="4237274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3387" y="4021274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14:cNvPr>
              <p14:cNvContentPartPr/>
              <p14:nvPr/>
            </p14:nvContentPartPr>
            <p14:xfrm>
              <a:off x="602787" y="-551086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787" y="-587086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14:cNvPr>
              <p14:cNvContentPartPr/>
              <p14:nvPr/>
            </p14:nvContentPartPr>
            <p14:xfrm>
              <a:off x="1155857" y="3408480"/>
              <a:ext cx="581400" cy="9072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38217" y="3390480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14:cNvPr>
              <p14:cNvContentPartPr/>
              <p14:nvPr/>
            </p14:nvContentPartPr>
            <p14:xfrm>
              <a:off x="2873057" y="3409560"/>
              <a:ext cx="590400" cy="100224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55417" y="3391560"/>
                <a:ext cx="626040" cy="103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0867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5F6D17-BD10-9E47-A31F-9A5B02B907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90" t="26797" r="11420" b="37827"/>
          <a:stretch/>
        </p:blipFill>
        <p:spPr>
          <a:xfrm>
            <a:off x="3048" y="0"/>
            <a:ext cx="12188952" cy="68759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28C03D-EB5A-744F-AC73-5ABABAA5B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9452" y="4762685"/>
            <a:ext cx="9416303" cy="203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b="1" dirty="0">
                <a:solidFill>
                  <a:schemeClr val="bg1"/>
                </a:solidFill>
                <a:latin typeface="+mn-lt"/>
              </a:rPr>
              <a:t>cloud meditation</a:t>
            </a:r>
          </a:p>
        </p:txBody>
      </p:sp>
      <p:sp>
        <p:nvSpPr>
          <p:cNvPr id="7" name="Right Arrow Callout 6">
            <a:extLst>
              <a:ext uri="{FF2B5EF4-FFF2-40B4-BE49-F238E27FC236}">
                <a16:creationId xmlns:a16="http://schemas.microsoft.com/office/drawing/2014/main" id="{6CC67716-E88F-DE42-8881-E5290C1D62C3}"/>
              </a:ext>
            </a:extLst>
          </p:cNvPr>
          <p:cNvSpPr/>
          <p:nvPr/>
        </p:nvSpPr>
        <p:spPr>
          <a:xfrm>
            <a:off x="779929" y="1732894"/>
            <a:ext cx="2169459" cy="2659811"/>
          </a:xfrm>
          <a:prstGeom prst="rightArrowCallou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Press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cloud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to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play</a:t>
            </a:r>
          </a:p>
        </p:txBody>
      </p:sp>
      <p:pic>
        <p:nvPicPr>
          <p:cNvPr id="8" name="cloud meditation 1.mp3" descr="cloud meditation 1.mp3">
            <a:hlinkClick r:id="" action="ppaction://media"/>
            <a:extLst>
              <a:ext uri="{FF2B5EF4-FFF2-40B4-BE49-F238E27FC236}">
                <a16:creationId xmlns:a16="http://schemas.microsoft.com/office/drawing/2014/main" id="{FDE7F242-1323-0544-806B-45FB30AE1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11271" y="1732894"/>
            <a:ext cx="2169458" cy="216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8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55EC01-9A95-034B-BAF9-34C082FCA54C}"/>
              </a:ext>
            </a:extLst>
          </p:cNvPr>
          <p:cNvSpPr/>
          <p:nvPr/>
        </p:nvSpPr>
        <p:spPr>
          <a:xfrm>
            <a:off x="10454206" y="2782669"/>
            <a:ext cx="45885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endParaRPr lang="en-US" sz="3600" b="0" cap="none" spc="0" dirty="0">
              <a:ln w="0"/>
              <a:solidFill>
                <a:srgbClr val="FFFF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864C99-00F4-F14E-8A9B-2657D2ADB75D}"/>
              </a:ext>
            </a:extLst>
          </p:cNvPr>
          <p:cNvSpPr txBox="1"/>
          <p:nvPr/>
        </p:nvSpPr>
        <p:spPr>
          <a:xfrm>
            <a:off x="567358" y="1951672"/>
            <a:ext cx="64615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Everything wants to grow and be the best it can be. Each plant needs something different to grow well.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ED04EA-CD74-234A-AC2E-47F2993D56F4}"/>
              </a:ext>
            </a:extLst>
          </p:cNvPr>
          <p:cNvSpPr/>
          <p:nvPr/>
        </p:nvSpPr>
        <p:spPr>
          <a:xfrm>
            <a:off x="697182" y="-2274037"/>
            <a:ext cx="539881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7200" b="1" cap="none" spc="-150" dirty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Grow a seed</a:t>
            </a:r>
            <a:endParaRPr lang="en-GB" sz="6000" b="1" cap="none" spc="-150" dirty="0">
              <a:ln w="12700" cmpd="sng">
                <a:solidFill>
                  <a:srgbClr val="92D050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74BBCD-6834-B34D-B691-C0DC8CAD6CCE}"/>
              </a:ext>
            </a:extLst>
          </p:cNvPr>
          <p:cNvSpPr txBox="1"/>
          <p:nvPr/>
        </p:nvSpPr>
        <p:spPr>
          <a:xfrm>
            <a:off x="1098713" y="274319"/>
            <a:ext cx="5398818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7200" b="1" dirty="0">
                <a:ln w="12700" cmpd="sng">
                  <a:solidFill>
                    <a:srgbClr val="00B0F0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Grow a seed</a:t>
            </a:r>
            <a:endParaRPr lang="en-US" sz="7200" dirty="0">
              <a:ln>
                <a:solidFill>
                  <a:srgbClr val="00B0F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DC998A-DCF5-FB4A-8707-C15BAEE4808B}"/>
              </a:ext>
            </a:extLst>
          </p:cNvPr>
          <p:cNvSpPr txBox="1"/>
          <p:nvPr/>
        </p:nvSpPr>
        <p:spPr>
          <a:xfrm>
            <a:off x="611689" y="3629025"/>
            <a:ext cx="6309360" cy="2677656"/>
          </a:xfrm>
          <a:custGeom>
            <a:avLst/>
            <a:gdLst>
              <a:gd name="connsiteX0" fmla="*/ 0 w 6309360"/>
              <a:gd name="connsiteY0" fmla="*/ 0 h 2677656"/>
              <a:gd name="connsiteX1" fmla="*/ 510485 w 6309360"/>
              <a:gd name="connsiteY1" fmla="*/ 0 h 2677656"/>
              <a:gd name="connsiteX2" fmla="*/ 894782 w 6309360"/>
              <a:gd name="connsiteY2" fmla="*/ 0 h 2677656"/>
              <a:gd name="connsiteX3" fmla="*/ 1594547 w 6309360"/>
              <a:gd name="connsiteY3" fmla="*/ 0 h 2677656"/>
              <a:gd name="connsiteX4" fmla="*/ 2105032 w 6309360"/>
              <a:gd name="connsiteY4" fmla="*/ 0 h 2677656"/>
              <a:gd name="connsiteX5" fmla="*/ 2615517 w 6309360"/>
              <a:gd name="connsiteY5" fmla="*/ 0 h 2677656"/>
              <a:gd name="connsiteX6" fmla="*/ 3315282 w 6309360"/>
              <a:gd name="connsiteY6" fmla="*/ 0 h 2677656"/>
              <a:gd name="connsiteX7" fmla="*/ 3762673 w 6309360"/>
              <a:gd name="connsiteY7" fmla="*/ 0 h 2677656"/>
              <a:gd name="connsiteX8" fmla="*/ 4462438 w 6309360"/>
              <a:gd name="connsiteY8" fmla="*/ 0 h 2677656"/>
              <a:gd name="connsiteX9" fmla="*/ 5162204 w 6309360"/>
              <a:gd name="connsiteY9" fmla="*/ 0 h 2677656"/>
              <a:gd name="connsiteX10" fmla="*/ 5735782 w 6309360"/>
              <a:gd name="connsiteY10" fmla="*/ 0 h 2677656"/>
              <a:gd name="connsiteX11" fmla="*/ 6309360 w 6309360"/>
              <a:gd name="connsiteY11" fmla="*/ 0 h 2677656"/>
              <a:gd name="connsiteX12" fmla="*/ 6309360 w 6309360"/>
              <a:gd name="connsiteY12" fmla="*/ 508755 h 2677656"/>
              <a:gd name="connsiteX13" fmla="*/ 6309360 w 6309360"/>
              <a:gd name="connsiteY13" fmla="*/ 963956 h 2677656"/>
              <a:gd name="connsiteX14" fmla="*/ 6309360 w 6309360"/>
              <a:gd name="connsiteY14" fmla="*/ 1499487 h 2677656"/>
              <a:gd name="connsiteX15" fmla="*/ 6309360 w 6309360"/>
              <a:gd name="connsiteY15" fmla="*/ 2035019 h 2677656"/>
              <a:gd name="connsiteX16" fmla="*/ 6309360 w 6309360"/>
              <a:gd name="connsiteY16" fmla="*/ 2677656 h 2677656"/>
              <a:gd name="connsiteX17" fmla="*/ 5672688 w 6309360"/>
              <a:gd name="connsiteY17" fmla="*/ 2677656 h 2677656"/>
              <a:gd name="connsiteX18" fmla="*/ 5099110 w 6309360"/>
              <a:gd name="connsiteY18" fmla="*/ 2677656 h 2677656"/>
              <a:gd name="connsiteX19" fmla="*/ 4714813 w 6309360"/>
              <a:gd name="connsiteY19" fmla="*/ 2677656 h 2677656"/>
              <a:gd name="connsiteX20" fmla="*/ 4267422 w 6309360"/>
              <a:gd name="connsiteY20" fmla="*/ 2677656 h 2677656"/>
              <a:gd name="connsiteX21" fmla="*/ 3567656 w 6309360"/>
              <a:gd name="connsiteY21" fmla="*/ 2677656 h 2677656"/>
              <a:gd name="connsiteX22" fmla="*/ 2994078 w 6309360"/>
              <a:gd name="connsiteY22" fmla="*/ 2677656 h 2677656"/>
              <a:gd name="connsiteX23" fmla="*/ 2546687 w 6309360"/>
              <a:gd name="connsiteY23" fmla="*/ 2677656 h 2677656"/>
              <a:gd name="connsiteX24" fmla="*/ 1973109 w 6309360"/>
              <a:gd name="connsiteY24" fmla="*/ 2677656 h 2677656"/>
              <a:gd name="connsiteX25" fmla="*/ 1588812 w 6309360"/>
              <a:gd name="connsiteY25" fmla="*/ 2677656 h 2677656"/>
              <a:gd name="connsiteX26" fmla="*/ 1204514 w 6309360"/>
              <a:gd name="connsiteY26" fmla="*/ 2677656 h 2677656"/>
              <a:gd name="connsiteX27" fmla="*/ 630936 w 6309360"/>
              <a:gd name="connsiteY27" fmla="*/ 2677656 h 2677656"/>
              <a:gd name="connsiteX28" fmla="*/ 0 w 6309360"/>
              <a:gd name="connsiteY28" fmla="*/ 2677656 h 2677656"/>
              <a:gd name="connsiteX29" fmla="*/ 0 w 6309360"/>
              <a:gd name="connsiteY29" fmla="*/ 2115348 h 2677656"/>
              <a:gd name="connsiteX30" fmla="*/ 0 w 6309360"/>
              <a:gd name="connsiteY30" fmla="*/ 1606594 h 2677656"/>
              <a:gd name="connsiteX31" fmla="*/ 0 w 6309360"/>
              <a:gd name="connsiteY31" fmla="*/ 1151392 h 2677656"/>
              <a:gd name="connsiteX32" fmla="*/ 0 w 6309360"/>
              <a:gd name="connsiteY32" fmla="*/ 589084 h 2677656"/>
              <a:gd name="connsiteX33" fmla="*/ 0 w 6309360"/>
              <a:gd name="connsiteY33" fmla="*/ 0 h 2677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309360" h="2677656" extrusionOk="0">
                <a:moveTo>
                  <a:pt x="0" y="0"/>
                </a:moveTo>
                <a:cubicBezTo>
                  <a:pt x="166207" y="-26277"/>
                  <a:pt x="302189" y="59028"/>
                  <a:pt x="510485" y="0"/>
                </a:cubicBezTo>
                <a:cubicBezTo>
                  <a:pt x="718781" y="-59028"/>
                  <a:pt x="767130" y="41879"/>
                  <a:pt x="894782" y="0"/>
                </a:cubicBezTo>
                <a:cubicBezTo>
                  <a:pt x="1022434" y="-41879"/>
                  <a:pt x="1356789" y="64519"/>
                  <a:pt x="1594547" y="0"/>
                </a:cubicBezTo>
                <a:cubicBezTo>
                  <a:pt x="1832305" y="-64519"/>
                  <a:pt x="1937500" y="30886"/>
                  <a:pt x="2105032" y="0"/>
                </a:cubicBezTo>
                <a:cubicBezTo>
                  <a:pt x="2272565" y="-30886"/>
                  <a:pt x="2403786" y="3486"/>
                  <a:pt x="2615517" y="0"/>
                </a:cubicBezTo>
                <a:cubicBezTo>
                  <a:pt x="2827248" y="-3486"/>
                  <a:pt x="2991572" y="46328"/>
                  <a:pt x="3315282" y="0"/>
                </a:cubicBezTo>
                <a:cubicBezTo>
                  <a:pt x="3638992" y="-46328"/>
                  <a:pt x="3636667" y="35427"/>
                  <a:pt x="3762673" y="0"/>
                </a:cubicBezTo>
                <a:cubicBezTo>
                  <a:pt x="3888679" y="-35427"/>
                  <a:pt x="4216444" y="78724"/>
                  <a:pt x="4462438" y="0"/>
                </a:cubicBezTo>
                <a:cubicBezTo>
                  <a:pt x="4708432" y="-78724"/>
                  <a:pt x="4931473" y="57509"/>
                  <a:pt x="5162204" y="0"/>
                </a:cubicBezTo>
                <a:cubicBezTo>
                  <a:pt x="5392935" y="-57509"/>
                  <a:pt x="5509508" y="48036"/>
                  <a:pt x="5735782" y="0"/>
                </a:cubicBezTo>
                <a:cubicBezTo>
                  <a:pt x="5962056" y="-48036"/>
                  <a:pt x="6179954" y="54103"/>
                  <a:pt x="6309360" y="0"/>
                </a:cubicBezTo>
                <a:cubicBezTo>
                  <a:pt x="6369646" y="230590"/>
                  <a:pt x="6294078" y="360394"/>
                  <a:pt x="6309360" y="508755"/>
                </a:cubicBezTo>
                <a:cubicBezTo>
                  <a:pt x="6324642" y="657116"/>
                  <a:pt x="6289353" y="836213"/>
                  <a:pt x="6309360" y="963956"/>
                </a:cubicBezTo>
                <a:cubicBezTo>
                  <a:pt x="6329367" y="1091699"/>
                  <a:pt x="6284952" y="1231770"/>
                  <a:pt x="6309360" y="1499487"/>
                </a:cubicBezTo>
                <a:cubicBezTo>
                  <a:pt x="6333768" y="1767204"/>
                  <a:pt x="6267116" y="1887929"/>
                  <a:pt x="6309360" y="2035019"/>
                </a:cubicBezTo>
                <a:cubicBezTo>
                  <a:pt x="6351604" y="2182109"/>
                  <a:pt x="6294716" y="2521885"/>
                  <a:pt x="6309360" y="2677656"/>
                </a:cubicBezTo>
                <a:cubicBezTo>
                  <a:pt x="6052242" y="2691005"/>
                  <a:pt x="5946076" y="2617561"/>
                  <a:pt x="5672688" y="2677656"/>
                </a:cubicBezTo>
                <a:cubicBezTo>
                  <a:pt x="5399300" y="2737751"/>
                  <a:pt x="5373913" y="2664565"/>
                  <a:pt x="5099110" y="2677656"/>
                </a:cubicBezTo>
                <a:cubicBezTo>
                  <a:pt x="4824307" y="2690747"/>
                  <a:pt x="4803067" y="2660341"/>
                  <a:pt x="4714813" y="2677656"/>
                </a:cubicBezTo>
                <a:cubicBezTo>
                  <a:pt x="4626559" y="2694971"/>
                  <a:pt x="4459507" y="2642464"/>
                  <a:pt x="4267422" y="2677656"/>
                </a:cubicBezTo>
                <a:cubicBezTo>
                  <a:pt x="4075337" y="2712848"/>
                  <a:pt x="3753840" y="2610873"/>
                  <a:pt x="3567656" y="2677656"/>
                </a:cubicBezTo>
                <a:cubicBezTo>
                  <a:pt x="3381472" y="2744439"/>
                  <a:pt x="3271849" y="2658624"/>
                  <a:pt x="2994078" y="2677656"/>
                </a:cubicBezTo>
                <a:cubicBezTo>
                  <a:pt x="2716307" y="2696688"/>
                  <a:pt x="2757673" y="2670357"/>
                  <a:pt x="2546687" y="2677656"/>
                </a:cubicBezTo>
                <a:cubicBezTo>
                  <a:pt x="2335701" y="2684955"/>
                  <a:pt x="2215236" y="2616099"/>
                  <a:pt x="1973109" y="2677656"/>
                </a:cubicBezTo>
                <a:cubicBezTo>
                  <a:pt x="1730982" y="2739213"/>
                  <a:pt x="1752881" y="2674410"/>
                  <a:pt x="1588812" y="2677656"/>
                </a:cubicBezTo>
                <a:cubicBezTo>
                  <a:pt x="1424743" y="2680902"/>
                  <a:pt x="1362241" y="2662571"/>
                  <a:pt x="1204514" y="2677656"/>
                </a:cubicBezTo>
                <a:cubicBezTo>
                  <a:pt x="1046787" y="2692741"/>
                  <a:pt x="892083" y="2621312"/>
                  <a:pt x="630936" y="2677656"/>
                </a:cubicBezTo>
                <a:cubicBezTo>
                  <a:pt x="369789" y="2734000"/>
                  <a:pt x="248413" y="2613487"/>
                  <a:pt x="0" y="2677656"/>
                </a:cubicBezTo>
                <a:cubicBezTo>
                  <a:pt x="-66899" y="2543745"/>
                  <a:pt x="10371" y="2313711"/>
                  <a:pt x="0" y="2115348"/>
                </a:cubicBezTo>
                <a:cubicBezTo>
                  <a:pt x="-10371" y="1916985"/>
                  <a:pt x="46958" y="1767419"/>
                  <a:pt x="0" y="1606594"/>
                </a:cubicBezTo>
                <a:cubicBezTo>
                  <a:pt x="-46958" y="1445769"/>
                  <a:pt x="5743" y="1364229"/>
                  <a:pt x="0" y="1151392"/>
                </a:cubicBezTo>
                <a:cubicBezTo>
                  <a:pt x="-5743" y="938555"/>
                  <a:pt x="67177" y="843917"/>
                  <a:pt x="0" y="589084"/>
                </a:cubicBezTo>
                <a:cubicBezTo>
                  <a:pt x="-67177" y="334251"/>
                  <a:pt x="58922" y="182375"/>
                  <a:pt x="0" y="0"/>
                </a:cubicBezTo>
                <a:close/>
              </a:path>
            </a:pathLst>
          </a:custGeom>
          <a:noFill/>
          <a:ln w="38100">
            <a:solidFill>
              <a:srgbClr val="BEB715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r>
              <a:rPr lang="en-GB" sz="2400" dirty="0"/>
              <a:t>Choose a seed.   </a:t>
            </a:r>
          </a:p>
          <a:p>
            <a:r>
              <a:rPr lang="en-GB" sz="2400" dirty="0"/>
              <a:t>Find out what conditions it needs to grow well.</a:t>
            </a:r>
          </a:p>
          <a:p>
            <a:r>
              <a:rPr lang="en-GB" sz="2400" dirty="0"/>
              <a:t>Look after it and see how strong and healthy it can become.  Sometimes we need a few tries to get it right.</a:t>
            </a:r>
          </a:p>
          <a:p>
            <a:endParaRPr lang="en-GB" sz="2400" dirty="0"/>
          </a:p>
        </p:txBody>
      </p:sp>
      <p:pic>
        <p:nvPicPr>
          <p:cNvPr id="19" name="Picture 18" descr="A vase of flowers sitting on a table&#10;&#10;Description automatically generated">
            <a:extLst>
              <a:ext uri="{FF2B5EF4-FFF2-40B4-BE49-F238E27FC236}">
                <a16:creationId xmlns:a16="http://schemas.microsoft.com/office/drawing/2014/main" id="{84AE0924-C236-9644-B48D-36718229CC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25"/>
          <a:stretch/>
        </p:blipFill>
        <p:spPr>
          <a:xfrm>
            <a:off x="7382862" y="0"/>
            <a:ext cx="48298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77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erd of giraffe walking across a lush green field&#10;&#10;Description automatically generated">
            <a:extLst>
              <a:ext uri="{FF2B5EF4-FFF2-40B4-BE49-F238E27FC236}">
                <a16:creationId xmlns:a16="http://schemas.microsoft.com/office/drawing/2014/main" id="{93ED59E2-617A-8244-B627-203886D34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172" y="1070272"/>
            <a:ext cx="8985631" cy="47174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18E795-AAED-0F41-ACA5-3E96B6D98E36}"/>
              </a:ext>
            </a:extLst>
          </p:cNvPr>
          <p:cNvSpPr txBox="1"/>
          <p:nvPr/>
        </p:nvSpPr>
        <p:spPr>
          <a:xfrm>
            <a:off x="3883741" y="214902"/>
            <a:ext cx="4837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 living work of art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2F250F-35F1-694C-AEDB-FAB6BDA4ACEC}"/>
              </a:ext>
            </a:extLst>
          </p:cNvPr>
          <p:cNvSpPr txBox="1"/>
          <p:nvPr/>
        </p:nvSpPr>
        <p:spPr>
          <a:xfrm>
            <a:off x="2694565" y="5973132"/>
            <a:ext cx="8985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Ash Dome.  Planted 40 years ago by sculptor David Nash</a:t>
            </a:r>
          </a:p>
        </p:txBody>
      </p:sp>
    </p:spTree>
    <p:extLst>
      <p:ext uri="{BB962C8B-B14F-4D97-AF65-F5344CB8AC3E}">
        <p14:creationId xmlns:p14="http://schemas.microsoft.com/office/powerpoint/2010/main" val="3703104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tree in a field&#10;&#10;Description automatically generated">
            <a:extLst>
              <a:ext uri="{FF2B5EF4-FFF2-40B4-BE49-F238E27FC236}">
                <a16:creationId xmlns:a16="http://schemas.microsoft.com/office/drawing/2014/main" id="{D5A98548-DA4A-7940-9823-9536E997F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9782" y="3648934"/>
            <a:ext cx="4847303" cy="3237069"/>
          </a:xfrm>
          <a:prstGeom prst="rect">
            <a:avLst/>
          </a:prstGeom>
        </p:spPr>
      </p:pic>
      <p:pic>
        <p:nvPicPr>
          <p:cNvPr id="11" name="Picture 10" descr="A picture containing standing, group, drawing, water&#10;&#10;Description automatically generated">
            <a:extLst>
              <a:ext uri="{FF2B5EF4-FFF2-40B4-BE49-F238E27FC236}">
                <a16:creationId xmlns:a16="http://schemas.microsoft.com/office/drawing/2014/main" id="{4D7C52F6-89EA-7842-9ABF-99347F826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351" y="636782"/>
            <a:ext cx="3523074" cy="2642306"/>
          </a:xfrm>
          <a:prstGeom prst="rect">
            <a:avLst/>
          </a:prstGeom>
        </p:spPr>
      </p:pic>
      <p:pic>
        <p:nvPicPr>
          <p:cNvPr id="13" name="Picture 12" descr="A tree with snow on the ground&#10;&#10;Description automatically generated">
            <a:extLst>
              <a:ext uri="{FF2B5EF4-FFF2-40B4-BE49-F238E27FC236}">
                <a16:creationId xmlns:a16="http://schemas.microsoft.com/office/drawing/2014/main" id="{B965A150-6AA3-4B4B-B28D-C5E096F0D8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662" y="3643081"/>
            <a:ext cx="4521046" cy="32370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3E0AEF0-5527-7F48-A02A-E0D1579820C8}"/>
              </a:ext>
            </a:extLst>
          </p:cNvPr>
          <p:cNvSpPr txBox="1"/>
          <p:nvPr/>
        </p:nvSpPr>
        <p:spPr>
          <a:xfrm>
            <a:off x="4613403" y="1080772"/>
            <a:ext cx="22097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 imagining it.</a:t>
            </a:r>
          </a:p>
          <a:p>
            <a:endParaRPr lang="en-US" dirty="0"/>
          </a:p>
          <a:p>
            <a:r>
              <a:rPr lang="en-US" dirty="0"/>
              <a:t>Then drawing it</a:t>
            </a:r>
          </a:p>
          <a:p>
            <a:endParaRPr lang="en-US" dirty="0"/>
          </a:p>
          <a:p>
            <a:r>
              <a:rPr lang="en-US" dirty="0"/>
              <a:t>Then working out</a:t>
            </a:r>
          </a:p>
          <a:p>
            <a:r>
              <a:rPr lang="en-US" dirty="0"/>
              <a:t>how to do it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4AD70A-486C-F142-8A56-A65F7E102A22}"/>
              </a:ext>
            </a:extLst>
          </p:cNvPr>
          <p:cNvSpPr txBox="1"/>
          <p:nvPr/>
        </p:nvSpPr>
        <p:spPr>
          <a:xfrm>
            <a:off x="5277674" y="4317575"/>
            <a:ext cx="13103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40 years</a:t>
            </a:r>
          </a:p>
          <a:p>
            <a:r>
              <a:rPr lang="en-US" dirty="0"/>
              <a:t>of pruning</a:t>
            </a:r>
          </a:p>
          <a:p>
            <a:r>
              <a:rPr lang="en-US" dirty="0"/>
              <a:t>the trees</a:t>
            </a:r>
          </a:p>
          <a:p>
            <a:r>
              <a:rPr lang="en-US" dirty="0"/>
              <a:t>and watching them slowly grow. </a:t>
            </a:r>
          </a:p>
        </p:txBody>
      </p:sp>
      <p:pic>
        <p:nvPicPr>
          <p:cNvPr id="17" name="Picture 16" descr="A picture containing table, sitting, display, water&#10;&#10;Description automatically generated">
            <a:extLst>
              <a:ext uri="{FF2B5EF4-FFF2-40B4-BE49-F238E27FC236}">
                <a16:creationId xmlns:a16="http://schemas.microsoft.com/office/drawing/2014/main" id="{839806F3-55C7-7147-93E7-8E4184F549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1242" y="201372"/>
            <a:ext cx="4455843" cy="300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026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55EC01-9A95-034B-BAF9-34C082FCA54C}"/>
              </a:ext>
            </a:extLst>
          </p:cNvPr>
          <p:cNvSpPr/>
          <p:nvPr/>
        </p:nvSpPr>
        <p:spPr>
          <a:xfrm>
            <a:off x="10454206" y="2782669"/>
            <a:ext cx="45885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endParaRPr lang="en-US" sz="3600" b="0" cap="none" spc="0" dirty="0">
              <a:ln w="0"/>
              <a:solidFill>
                <a:srgbClr val="FFFF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ED04EA-CD74-234A-AC2E-47F2993D56F4}"/>
              </a:ext>
            </a:extLst>
          </p:cNvPr>
          <p:cNvSpPr/>
          <p:nvPr/>
        </p:nvSpPr>
        <p:spPr>
          <a:xfrm>
            <a:off x="35748" y="843676"/>
            <a:ext cx="1219200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48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Looking after our country </a:t>
            </a:r>
          </a:p>
          <a:p>
            <a:pPr algn="ctr"/>
            <a:r>
              <a:rPr lang="en-GB" sz="48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is like being a really good gardener.</a:t>
            </a:r>
          </a:p>
          <a:p>
            <a:pPr algn="ctr"/>
            <a:endParaRPr lang="en-GB" sz="4800" dirty="0">
              <a:ln w="0"/>
              <a:solidFill>
                <a:schemeClr val="bg2">
                  <a:lumMod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GB" sz="48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Caring enough</a:t>
            </a:r>
          </a:p>
          <a:p>
            <a:pPr algn="ctr"/>
            <a:r>
              <a:rPr lang="en-GB" sz="48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to make the right conditions</a:t>
            </a:r>
          </a:p>
          <a:p>
            <a:pPr algn="ctr"/>
            <a:r>
              <a:rPr lang="en-GB" sz="4800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 everyone to become amazing</a:t>
            </a:r>
          </a:p>
        </p:txBody>
      </p:sp>
    </p:spTree>
    <p:extLst>
      <p:ext uri="{BB962C8B-B14F-4D97-AF65-F5344CB8AC3E}">
        <p14:creationId xmlns:p14="http://schemas.microsoft.com/office/powerpoint/2010/main" val="337831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8834</TotalTime>
  <Words>455</Words>
  <Application>Microsoft Macintosh PowerPoint</Application>
  <PresentationFormat>Widescreen</PresentationFormat>
  <Paragraphs>85</Paragraphs>
  <Slides>18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cloud meditation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Good ideas for WALES</vt:lpstr>
      <vt:lpstr>Good ideas for Scotland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hopemountainorg@gmail.com</dc:creator>
  <cp:lastModifiedBy>hopemountainorg@gmail.com</cp:lastModifiedBy>
  <cp:revision>103</cp:revision>
  <dcterms:created xsi:type="dcterms:W3CDTF">2020-09-05T13:22:15Z</dcterms:created>
  <dcterms:modified xsi:type="dcterms:W3CDTF">2020-09-29T20:26:51Z</dcterms:modified>
</cp:coreProperties>
</file>